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6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72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74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94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6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6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39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62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71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8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F416E-ABEF-4F3E-AD06-F2323A6A12EA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6EBE-D3A1-428B-85F6-CB1FC0C2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68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550" y="1972046"/>
            <a:ext cx="10844213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Construire </a:t>
            </a:r>
            <a:r>
              <a:rPr lang="fr-FR" sz="36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 tableau </a:t>
            </a:r>
            <a:r>
              <a:rPr lang="fr-FR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récapitulatif des notions relatives à </a:t>
            </a:r>
            <a:r>
              <a:rPr lang="fr-FR" sz="36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digestion chimique </a:t>
            </a:r>
            <a:r>
              <a:rPr lang="fr-FR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étudiées dans le chapitre 1.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43324" y="2743571"/>
            <a:ext cx="4329113" cy="485775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057650" y="1938338"/>
            <a:ext cx="2214563" cy="771525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01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53" y="932994"/>
            <a:ext cx="11989103" cy="103470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2851263" y="836932"/>
            <a:ext cx="1103629" cy="632752"/>
          </a:xfrm>
          <a:custGeom>
            <a:avLst/>
            <a:gdLst>
              <a:gd name="connsiteX0" fmla="*/ 0 w 1518255"/>
              <a:gd name="connsiteY0" fmla="*/ 695912 h 760583"/>
              <a:gd name="connsiteX1" fmla="*/ 676275 w 1518255"/>
              <a:gd name="connsiteY1" fmla="*/ 38687 h 760583"/>
              <a:gd name="connsiteX2" fmla="*/ 1009650 w 1518255"/>
              <a:gd name="connsiteY2" fmla="*/ 143462 h 760583"/>
              <a:gd name="connsiteX3" fmla="*/ 1457325 w 1518255"/>
              <a:gd name="connsiteY3" fmla="*/ 695912 h 760583"/>
              <a:gd name="connsiteX4" fmla="*/ 1352550 w 1518255"/>
              <a:gd name="connsiteY4" fmla="*/ 695912 h 760583"/>
              <a:gd name="connsiteX5" fmla="*/ 1514475 w 1518255"/>
              <a:gd name="connsiteY5" fmla="*/ 600662 h 760583"/>
              <a:gd name="connsiteX6" fmla="*/ 1466850 w 1518255"/>
              <a:gd name="connsiteY6" fmla="*/ 753062 h 760583"/>
              <a:gd name="connsiteX7" fmla="*/ 1466850 w 1518255"/>
              <a:gd name="connsiteY7" fmla="*/ 734012 h 760583"/>
              <a:gd name="connsiteX8" fmla="*/ 1457325 w 1518255"/>
              <a:gd name="connsiteY8" fmla="*/ 705437 h 7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8255" h="760583">
                <a:moveTo>
                  <a:pt x="0" y="695912"/>
                </a:moveTo>
                <a:cubicBezTo>
                  <a:pt x="254000" y="413337"/>
                  <a:pt x="508000" y="130762"/>
                  <a:pt x="676275" y="38687"/>
                </a:cubicBezTo>
                <a:cubicBezTo>
                  <a:pt x="844550" y="-53388"/>
                  <a:pt x="879475" y="33925"/>
                  <a:pt x="1009650" y="143462"/>
                </a:cubicBezTo>
                <a:cubicBezTo>
                  <a:pt x="1139825" y="252999"/>
                  <a:pt x="1400175" y="603837"/>
                  <a:pt x="1457325" y="695912"/>
                </a:cubicBezTo>
                <a:cubicBezTo>
                  <a:pt x="1514475" y="787987"/>
                  <a:pt x="1343025" y="711787"/>
                  <a:pt x="1352550" y="695912"/>
                </a:cubicBezTo>
                <a:cubicBezTo>
                  <a:pt x="1362075" y="680037"/>
                  <a:pt x="1495425" y="591137"/>
                  <a:pt x="1514475" y="600662"/>
                </a:cubicBezTo>
                <a:cubicBezTo>
                  <a:pt x="1533525" y="610187"/>
                  <a:pt x="1474788" y="730837"/>
                  <a:pt x="1466850" y="753062"/>
                </a:cubicBezTo>
                <a:cubicBezTo>
                  <a:pt x="1458913" y="775287"/>
                  <a:pt x="1468438" y="741950"/>
                  <a:pt x="1466850" y="734012"/>
                </a:cubicBezTo>
                <a:cubicBezTo>
                  <a:pt x="1465262" y="726074"/>
                  <a:pt x="1461293" y="715755"/>
                  <a:pt x="1457325" y="7054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 </a:t>
            </a:r>
            <a:endParaRPr lang="en-US" sz="1100" b="1" dirty="0">
              <a:effectLst/>
              <a:ea typeface="MS Mincho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 err="1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produisent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039342" y="775136"/>
            <a:ext cx="1319213" cy="739800"/>
          </a:xfrm>
          <a:custGeom>
            <a:avLst/>
            <a:gdLst>
              <a:gd name="connsiteX0" fmla="*/ 0 w 1518255"/>
              <a:gd name="connsiteY0" fmla="*/ 695912 h 760583"/>
              <a:gd name="connsiteX1" fmla="*/ 676275 w 1518255"/>
              <a:gd name="connsiteY1" fmla="*/ 38687 h 760583"/>
              <a:gd name="connsiteX2" fmla="*/ 1009650 w 1518255"/>
              <a:gd name="connsiteY2" fmla="*/ 143462 h 760583"/>
              <a:gd name="connsiteX3" fmla="*/ 1457325 w 1518255"/>
              <a:gd name="connsiteY3" fmla="*/ 695912 h 760583"/>
              <a:gd name="connsiteX4" fmla="*/ 1352550 w 1518255"/>
              <a:gd name="connsiteY4" fmla="*/ 695912 h 760583"/>
              <a:gd name="connsiteX5" fmla="*/ 1514475 w 1518255"/>
              <a:gd name="connsiteY5" fmla="*/ 600662 h 760583"/>
              <a:gd name="connsiteX6" fmla="*/ 1466850 w 1518255"/>
              <a:gd name="connsiteY6" fmla="*/ 753062 h 760583"/>
              <a:gd name="connsiteX7" fmla="*/ 1466850 w 1518255"/>
              <a:gd name="connsiteY7" fmla="*/ 734012 h 760583"/>
              <a:gd name="connsiteX8" fmla="*/ 1457325 w 1518255"/>
              <a:gd name="connsiteY8" fmla="*/ 705437 h 7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8255" h="760583">
                <a:moveTo>
                  <a:pt x="0" y="695912"/>
                </a:moveTo>
                <a:cubicBezTo>
                  <a:pt x="254000" y="413337"/>
                  <a:pt x="508000" y="130762"/>
                  <a:pt x="676275" y="38687"/>
                </a:cubicBezTo>
                <a:cubicBezTo>
                  <a:pt x="844550" y="-53388"/>
                  <a:pt x="879475" y="33925"/>
                  <a:pt x="1009650" y="143462"/>
                </a:cubicBezTo>
                <a:cubicBezTo>
                  <a:pt x="1139825" y="252999"/>
                  <a:pt x="1400175" y="603837"/>
                  <a:pt x="1457325" y="695912"/>
                </a:cubicBezTo>
                <a:cubicBezTo>
                  <a:pt x="1514475" y="787987"/>
                  <a:pt x="1343025" y="711787"/>
                  <a:pt x="1352550" y="695912"/>
                </a:cubicBezTo>
                <a:cubicBezTo>
                  <a:pt x="1362075" y="680037"/>
                  <a:pt x="1495425" y="591137"/>
                  <a:pt x="1514475" y="600662"/>
                </a:cubicBezTo>
                <a:cubicBezTo>
                  <a:pt x="1533525" y="610187"/>
                  <a:pt x="1474788" y="730837"/>
                  <a:pt x="1466850" y="753062"/>
                </a:cubicBezTo>
                <a:cubicBezTo>
                  <a:pt x="1458913" y="775287"/>
                  <a:pt x="1468438" y="741950"/>
                  <a:pt x="1466850" y="734012"/>
                </a:cubicBezTo>
                <a:cubicBezTo>
                  <a:pt x="1465262" y="726074"/>
                  <a:pt x="1461293" y="715755"/>
                  <a:pt x="1457325" y="7054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 err="1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contiennent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456173" y="774556"/>
            <a:ext cx="1179829" cy="736904"/>
          </a:xfrm>
          <a:custGeom>
            <a:avLst/>
            <a:gdLst>
              <a:gd name="connsiteX0" fmla="*/ 0 w 1518255"/>
              <a:gd name="connsiteY0" fmla="*/ 695912 h 760583"/>
              <a:gd name="connsiteX1" fmla="*/ 676275 w 1518255"/>
              <a:gd name="connsiteY1" fmla="*/ 38687 h 760583"/>
              <a:gd name="connsiteX2" fmla="*/ 1009650 w 1518255"/>
              <a:gd name="connsiteY2" fmla="*/ 143462 h 760583"/>
              <a:gd name="connsiteX3" fmla="*/ 1457325 w 1518255"/>
              <a:gd name="connsiteY3" fmla="*/ 695912 h 760583"/>
              <a:gd name="connsiteX4" fmla="*/ 1352550 w 1518255"/>
              <a:gd name="connsiteY4" fmla="*/ 695912 h 760583"/>
              <a:gd name="connsiteX5" fmla="*/ 1514475 w 1518255"/>
              <a:gd name="connsiteY5" fmla="*/ 600662 h 760583"/>
              <a:gd name="connsiteX6" fmla="*/ 1466850 w 1518255"/>
              <a:gd name="connsiteY6" fmla="*/ 753062 h 760583"/>
              <a:gd name="connsiteX7" fmla="*/ 1466850 w 1518255"/>
              <a:gd name="connsiteY7" fmla="*/ 734012 h 760583"/>
              <a:gd name="connsiteX8" fmla="*/ 1457325 w 1518255"/>
              <a:gd name="connsiteY8" fmla="*/ 705437 h 7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8255" h="760583">
                <a:moveTo>
                  <a:pt x="0" y="695912"/>
                </a:moveTo>
                <a:cubicBezTo>
                  <a:pt x="254000" y="413337"/>
                  <a:pt x="508000" y="130762"/>
                  <a:pt x="676275" y="38687"/>
                </a:cubicBezTo>
                <a:cubicBezTo>
                  <a:pt x="844550" y="-53388"/>
                  <a:pt x="879475" y="33925"/>
                  <a:pt x="1009650" y="143462"/>
                </a:cubicBezTo>
                <a:cubicBezTo>
                  <a:pt x="1139825" y="252999"/>
                  <a:pt x="1400175" y="603837"/>
                  <a:pt x="1457325" y="695912"/>
                </a:cubicBezTo>
                <a:cubicBezTo>
                  <a:pt x="1514475" y="787987"/>
                  <a:pt x="1343025" y="711787"/>
                  <a:pt x="1352550" y="695912"/>
                </a:cubicBezTo>
                <a:cubicBezTo>
                  <a:pt x="1362075" y="680037"/>
                  <a:pt x="1495425" y="591137"/>
                  <a:pt x="1514475" y="600662"/>
                </a:cubicBezTo>
                <a:cubicBezTo>
                  <a:pt x="1533525" y="610187"/>
                  <a:pt x="1474788" y="730837"/>
                  <a:pt x="1466850" y="753062"/>
                </a:cubicBezTo>
                <a:cubicBezTo>
                  <a:pt x="1458913" y="775287"/>
                  <a:pt x="1468438" y="741950"/>
                  <a:pt x="1466850" y="734012"/>
                </a:cubicBezTo>
                <a:cubicBezTo>
                  <a:pt x="1465262" y="726074"/>
                  <a:pt x="1461293" y="715755"/>
                  <a:pt x="1457325" y="7054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 err="1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agissent</a:t>
            </a: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 sur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833447" y="814777"/>
            <a:ext cx="1208405" cy="677062"/>
          </a:xfrm>
          <a:custGeom>
            <a:avLst/>
            <a:gdLst>
              <a:gd name="connsiteX0" fmla="*/ 0 w 1518255"/>
              <a:gd name="connsiteY0" fmla="*/ 695912 h 760583"/>
              <a:gd name="connsiteX1" fmla="*/ 676275 w 1518255"/>
              <a:gd name="connsiteY1" fmla="*/ 38687 h 760583"/>
              <a:gd name="connsiteX2" fmla="*/ 1009650 w 1518255"/>
              <a:gd name="connsiteY2" fmla="*/ 143462 h 760583"/>
              <a:gd name="connsiteX3" fmla="*/ 1457325 w 1518255"/>
              <a:gd name="connsiteY3" fmla="*/ 695912 h 760583"/>
              <a:gd name="connsiteX4" fmla="*/ 1352550 w 1518255"/>
              <a:gd name="connsiteY4" fmla="*/ 695912 h 760583"/>
              <a:gd name="connsiteX5" fmla="*/ 1514475 w 1518255"/>
              <a:gd name="connsiteY5" fmla="*/ 600662 h 760583"/>
              <a:gd name="connsiteX6" fmla="*/ 1466850 w 1518255"/>
              <a:gd name="connsiteY6" fmla="*/ 753062 h 760583"/>
              <a:gd name="connsiteX7" fmla="*/ 1466850 w 1518255"/>
              <a:gd name="connsiteY7" fmla="*/ 734012 h 760583"/>
              <a:gd name="connsiteX8" fmla="*/ 1457325 w 1518255"/>
              <a:gd name="connsiteY8" fmla="*/ 705437 h 7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8255" h="760583">
                <a:moveTo>
                  <a:pt x="0" y="695912"/>
                </a:moveTo>
                <a:cubicBezTo>
                  <a:pt x="254000" y="413337"/>
                  <a:pt x="508000" y="130762"/>
                  <a:pt x="676275" y="38687"/>
                </a:cubicBezTo>
                <a:cubicBezTo>
                  <a:pt x="844550" y="-53388"/>
                  <a:pt x="879475" y="33925"/>
                  <a:pt x="1009650" y="143462"/>
                </a:cubicBezTo>
                <a:cubicBezTo>
                  <a:pt x="1139825" y="252999"/>
                  <a:pt x="1400175" y="603837"/>
                  <a:pt x="1457325" y="695912"/>
                </a:cubicBezTo>
                <a:cubicBezTo>
                  <a:pt x="1514475" y="787987"/>
                  <a:pt x="1343025" y="711787"/>
                  <a:pt x="1352550" y="695912"/>
                </a:cubicBezTo>
                <a:cubicBezTo>
                  <a:pt x="1362075" y="680037"/>
                  <a:pt x="1495425" y="591137"/>
                  <a:pt x="1514475" y="600662"/>
                </a:cubicBezTo>
                <a:cubicBezTo>
                  <a:pt x="1533525" y="610187"/>
                  <a:pt x="1474788" y="730837"/>
                  <a:pt x="1466850" y="753062"/>
                </a:cubicBezTo>
                <a:cubicBezTo>
                  <a:pt x="1458913" y="775287"/>
                  <a:pt x="1468438" y="741950"/>
                  <a:pt x="1466850" y="734012"/>
                </a:cubicBezTo>
                <a:cubicBezTo>
                  <a:pt x="1465262" y="726074"/>
                  <a:pt x="1461293" y="715755"/>
                  <a:pt x="1457325" y="7054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 </a:t>
            </a:r>
            <a:endParaRPr lang="en-US" sz="1100">
              <a:effectLst/>
              <a:ea typeface="MS Mincho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   donnent</a:t>
            </a:r>
            <a:endParaRPr lang="en-US" sz="1100">
              <a:effectLst/>
              <a:ea typeface="MS Mincho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8505825" y="886372"/>
            <a:ext cx="1590675" cy="617220"/>
          </a:xfrm>
          <a:custGeom>
            <a:avLst/>
            <a:gdLst>
              <a:gd name="connsiteX0" fmla="*/ 0 w 1518255"/>
              <a:gd name="connsiteY0" fmla="*/ 695912 h 760583"/>
              <a:gd name="connsiteX1" fmla="*/ 676275 w 1518255"/>
              <a:gd name="connsiteY1" fmla="*/ 38687 h 760583"/>
              <a:gd name="connsiteX2" fmla="*/ 1009650 w 1518255"/>
              <a:gd name="connsiteY2" fmla="*/ 143462 h 760583"/>
              <a:gd name="connsiteX3" fmla="*/ 1457325 w 1518255"/>
              <a:gd name="connsiteY3" fmla="*/ 695912 h 760583"/>
              <a:gd name="connsiteX4" fmla="*/ 1352550 w 1518255"/>
              <a:gd name="connsiteY4" fmla="*/ 695912 h 760583"/>
              <a:gd name="connsiteX5" fmla="*/ 1514475 w 1518255"/>
              <a:gd name="connsiteY5" fmla="*/ 600662 h 760583"/>
              <a:gd name="connsiteX6" fmla="*/ 1466850 w 1518255"/>
              <a:gd name="connsiteY6" fmla="*/ 753062 h 760583"/>
              <a:gd name="connsiteX7" fmla="*/ 1466850 w 1518255"/>
              <a:gd name="connsiteY7" fmla="*/ 734012 h 760583"/>
              <a:gd name="connsiteX8" fmla="*/ 1457325 w 1518255"/>
              <a:gd name="connsiteY8" fmla="*/ 705437 h 7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8255" h="760583">
                <a:moveTo>
                  <a:pt x="0" y="695912"/>
                </a:moveTo>
                <a:cubicBezTo>
                  <a:pt x="254000" y="413337"/>
                  <a:pt x="508000" y="130762"/>
                  <a:pt x="676275" y="38687"/>
                </a:cubicBezTo>
                <a:cubicBezTo>
                  <a:pt x="844550" y="-53388"/>
                  <a:pt x="879475" y="33925"/>
                  <a:pt x="1009650" y="143462"/>
                </a:cubicBezTo>
                <a:cubicBezTo>
                  <a:pt x="1139825" y="252999"/>
                  <a:pt x="1400175" y="603837"/>
                  <a:pt x="1457325" y="695912"/>
                </a:cubicBezTo>
                <a:cubicBezTo>
                  <a:pt x="1514475" y="787987"/>
                  <a:pt x="1343025" y="711787"/>
                  <a:pt x="1352550" y="695912"/>
                </a:cubicBezTo>
                <a:cubicBezTo>
                  <a:pt x="1362075" y="680037"/>
                  <a:pt x="1495425" y="591137"/>
                  <a:pt x="1514475" y="600662"/>
                </a:cubicBezTo>
                <a:cubicBezTo>
                  <a:pt x="1533525" y="610187"/>
                  <a:pt x="1474788" y="730837"/>
                  <a:pt x="1466850" y="753062"/>
                </a:cubicBezTo>
                <a:cubicBezTo>
                  <a:pt x="1458913" y="775287"/>
                  <a:pt x="1468438" y="741950"/>
                  <a:pt x="1466850" y="734012"/>
                </a:cubicBezTo>
                <a:cubicBezTo>
                  <a:pt x="1465262" y="726074"/>
                  <a:pt x="1461293" y="715755"/>
                  <a:pt x="1457325" y="7054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     </a:t>
            </a:r>
            <a:r>
              <a:rPr lang="en-US" sz="1100" b="1" dirty="0" err="1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Identifi</a:t>
            </a:r>
            <a:r>
              <a:rPr lang="en-US" sz="1100" b="1" dirty="0" err="1">
                <a:solidFill>
                  <a:srgbClr val="FF0000"/>
                </a:solidFill>
                <a:effectLst/>
                <a:ea typeface="MS Mincho"/>
                <a:cs typeface="Calibri" panose="020F0502020204030204" pitchFamily="34" charset="0"/>
              </a:rPr>
              <a:t>é</a:t>
            </a:r>
            <a:r>
              <a:rPr lang="en-US" sz="1100" b="1" dirty="0" err="1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s</a:t>
            </a: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 gr</a:t>
            </a: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Calibri" panose="020F0502020204030204" pitchFamily="34" charset="0"/>
              </a:rPr>
              <a:t>â</a:t>
            </a: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Arial" panose="020B0604020202020204" pitchFamily="34" charset="0"/>
              </a:rPr>
              <a:t>ce </a:t>
            </a:r>
            <a:r>
              <a:rPr lang="en-US" sz="1100" b="1" dirty="0">
                <a:solidFill>
                  <a:srgbClr val="FF0000"/>
                </a:solidFill>
                <a:effectLst/>
                <a:ea typeface="MS Mincho"/>
                <a:cs typeface="Calibri" panose="020F0502020204030204" pitchFamily="34" charset="0"/>
              </a:rPr>
              <a:t>à</a:t>
            </a:r>
            <a:endParaRPr lang="en-US" sz="1100" dirty="0">
              <a:effectLst/>
              <a:ea typeface="MS Mincho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127" y="1927943"/>
            <a:ext cx="11898129" cy="517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819" y="2369892"/>
            <a:ext cx="11835514" cy="74323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22450" y="6447118"/>
            <a:ext cx="1201445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Légende </a:t>
            </a: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fr-FR" b="1" dirty="0">
                <a:solidFill>
                  <a:srgbClr val="CC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Organes dans lesquels se fait la digestion chimique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  <a:r>
              <a:rPr lang="fr-FR" b="1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Produits de la digestion : nutriments </a:t>
            </a:r>
            <a:endParaRPr lang="en-US" sz="1600" dirty="0">
              <a:effectLst/>
              <a:latin typeface="Calibri" panose="020F050202020403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563951" y="-17739"/>
            <a:ext cx="10865114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fr-FR" b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Titre : Tableau récapitulatif des notions relatives à la digestion chimique</a:t>
            </a:r>
            <a:endParaRPr lang="en-US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999" y="3058712"/>
            <a:ext cx="11895257" cy="334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8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965B-AB5D-E65B-581E-484517A6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C1D6A-FA43-E296-05B9-80D0FED73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36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 Fattouh</dc:creator>
  <cp:lastModifiedBy>Admin</cp:lastModifiedBy>
  <cp:revision>27</cp:revision>
  <dcterms:created xsi:type="dcterms:W3CDTF">2022-02-02T19:49:26Z</dcterms:created>
  <dcterms:modified xsi:type="dcterms:W3CDTF">2023-11-17T07:16:49Z</dcterms:modified>
</cp:coreProperties>
</file>